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77" r:id="rId3"/>
    <p:sldId id="285" r:id="rId4"/>
    <p:sldId id="273" r:id="rId5"/>
    <p:sldId id="258" r:id="rId6"/>
    <p:sldId id="276" r:id="rId7"/>
    <p:sldId id="274" r:id="rId8"/>
    <p:sldId id="284" r:id="rId9"/>
    <p:sldId id="259" r:id="rId10"/>
    <p:sldId id="275" r:id="rId11"/>
    <p:sldId id="261" r:id="rId12"/>
    <p:sldId id="264" r:id="rId13"/>
    <p:sldId id="263" r:id="rId14"/>
    <p:sldId id="281" r:id="rId15"/>
    <p:sldId id="266" r:id="rId16"/>
    <p:sldId id="267" r:id="rId17"/>
    <p:sldId id="268" r:id="rId18"/>
    <p:sldId id="280" r:id="rId19"/>
    <p:sldId id="269" r:id="rId20"/>
    <p:sldId id="270" r:id="rId21"/>
    <p:sldId id="271" r:id="rId22"/>
    <p:sldId id="272" r:id="rId23"/>
    <p:sldId id="286" r:id="rId24"/>
    <p:sldId id="279" r:id="rId25"/>
    <p:sldId id="283" r:id="rId26"/>
    <p:sldId id="278" r:id="rId27"/>
    <p:sldId id="282" r:id="rId2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5F1"/>
          </a:solidFill>
        </a:fill>
      </a:tcStyle>
    </a:wholeTbl>
    <a:band2H>
      <a:tcTxStyle/>
      <a:tcStyle>
        <a:tcBdr/>
        <a:fill>
          <a:solidFill>
            <a:srgbClr val="EFF3F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24" autoAdjust="0"/>
    <p:restoredTop sz="74286" autoAdjust="0"/>
  </p:normalViewPr>
  <p:slideViewPr>
    <p:cSldViewPr snapToGrid="0">
      <p:cViewPr varScale="1">
        <p:scale>
          <a:sx n="61" d="100"/>
          <a:sy n="61" d="100"/>
        </p:scale>
        <p:origin x="16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</a:t>
            </a:r>
            <a:r>
              <a:rPr lang="en-US" baseline="0" dirty="0"/>
              <a:t> is all about Questions.</a:t>
            </a:r>
            <a:endParaRPr lang="en-US" dirty="0"/>
          </a:p>
          <a:p>
            <a:r>
              <a:rPr lang="en-US" dirty="0"/>
              <a:t>Think about questions you came here hoping to get answered.  </a:t>
            </a:r>
          </a:p>
          <a:p>
            <a:r>
              <a:rPr lang="en-US" dirty="0"/>
              <a:t>There will be time at the end to answer questions I don’t hit in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776873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Ahhh</a:t>
            </a:r>
            <a:r>
              <a:rPr lang="en-US" dirty="0"/>
              <a:t> yes, the dreaded Retrospective.</a:t>
            </a:r>
          </a:p>
          <a:p>
            <a:r>
              <a:rPr lang="en-US" dirty="0"/>
              <a:t>Retrospectives are</a:t>
            </a:r>
            <a:r>
              <a:rPr lang="en-US" baseline="0" dirty="0"/>
              <a:t> yet another SCRUM meeting.  The goal of the retrospective is to get feedback from the team for the team. HAVE A RETRO!!</a:t>
            </a:r>
          </a:p>
          <a:p>
            <a:r>
              <a:rPr lang="en-US" baseline="0" dirty="0"/>
              <a:t>What did we do well? What could we improve? Any ideas?</a:t>
            </a:r>
          </a:p>
          <a:p>
            <a:endParaRPr lang="en-US" baseline="0" dirty="0"/>
          </a:p>
          <a:p>
            <a:r>
              <a:rPr lang="en-US" baseline="0" dirty="0"/>
              <a:t>The trick to a productive retrospective is having a process in place for acting on the feedback.  Too often, teams have the retrospective, but nothing is done to resolve what was said last time.  Have a plan in place!!</a:t>
            </a:r>
          </a:p>
          <a:p>
            <a:endParaRPr lang="en-US" baseline="0" dirty="0"/>
          </a:p>
          <a:p>
            <a:r>
              <a:rPr lang="en-US" baseline="0" dirty="0"/>
              <a:t>You get the “</a:t>
            </a:r>
            <a:r>
              <a:rPr lang="en-US" baseline="0" dirty="0" err="1"/>
              <a:t>uhhh</a:t>
            </a:r>
            <a:r>
              <a:rPr lang="en-US" baseline="0" dirty="0"/>
              <a:t>….I </a:t>
            </a:r>
            <a:r>
              <a:rPr lang="en-US" baseline="0" dirty="0" err="1"/>
              <a:t>dunno</a:t>
            </a:r>
            <a:r>
              <a:rPr lang="en-US" baseline="0" dirty="0"/>
              <a:t>” or the “I don’t care” attitudes because nothing is done.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99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Self-Organizing</a:t>
            </a:r>
            <a:r>
              <a:rPr lang="en-US" baseline="0" dirty="0"/>
              <a:t> teams does not mean that the team gets to choose what the scope is.  Does not (always) mean you get to choose who you work with</a:t>
            </a:r>
          </a:p>
          <a:p>
            <a:endParaRPr lang="en-US" baseline="0" dirty="0"/>
          </a:p>
          <a:p>
            <a:r>
              <a:rPr lang="en-US" baseline="0" dirty="0"/>
              <a:t>What it DOES mean: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0" dirty="0"/>
              <a:t>Team determines the commitment for the iteration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0" dirty="0"/>
              <a:t>Team determines the work each member will 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0" dirty="0"/>
              <a:t>Work is NOT assigned to specific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2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Velocity defined is</a:t>
            </a:r>
            <a:r>
              <a:rPr lang="en-US" baseline="0" dirty="0"/>
              <a:t> 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a metric that predicts how much work an</a:t>
            </a:r>
            <a:r>
              <a:rPr lang="en-US" sz="2400" b="0" i="0" baseline="0" dirty="0">
                <a:effectLst/>
                <a:latin typeface="+mj-lt"/>
                <a:ea typeface="+mj-ea"/>
                <a:cs typeface="+mj-cs"/>
                <a:sym typeface="Avenir Roman"/>
              </a:rPr>
              <a:t> agile 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team can successfully complete within a</a:t>
            </a:r>
            <a:r>
              <a:rPr lang="en-US" sz="2400" b="0" i="0" baseline="0" dirty="0">
                <a:effectLst/>
                <a:latin typeface="+mj-lt"/>
                <a:ea typeface="+mj-ea"/>
                <a:cs typeface="+mj-cs"/>
                <a:sym typeface="Avenir Roman"/>
              </a:rPr>
              <a:t> sprint</a:t>
            </a:r>
          </a:p>
          <a:p>
            <a:r>
              <a:rPr lang="en-US" sz="2400" b="0" i="0" baseline="0" dirty="0">
                <a:effectLst/>
                <a:latin typeface="+mj-lt"/>
                <a:ea typeface="+mj-ea"/>
                <a:cs typeface="+mj-cs"/>
                <a:sym typeface="Avenir Roman"/>
              </a:rPr>
              <a:t>Things to remember:</a:t>
            </a:r>
          </a:p>
          <a:p>
            <a:r>
              <a:rPr lang="en-US" sz="2400" b="0" i="0" baseline="0" dirty="0">
                <a:effectLst/>
                <a:latin typeface="+mj-lt"/>
                <a:ea typeface="+mj-ea"/>
                <a:cs typeface="+mj-cs"/>
                <a:sym typeface="Avenir Roman"/>
              </a:rPr>
              <a:t>Each team will have a different velocity because they have different estimation metrics</a:t>
            </a:r>
          </a:p>
          <a:p>
            <a:r>
              <a:rPr lang="en-US" sz="2400" b="0" i="0" baseline="0" dirty="0">
                <a:effectLst/>
                <a:latin typeface="+mj-lt"/>
                <a:ea typeface="+mj-ea"/>
                <a:cs typeface="+mj-cs"/>
                <a:sym typeface="Avenir Roman"/>
              </a:rPr>
              <a:t>Velocity is used for planning, not as a scare tactic</a:t>
            </a:r>
          </a:p>
          <a:p>
            <a:r>
              <a:rPr lang="en-US" sz="2400" b="0" i="0" baseline="0" dirty="0">
                <a:effectLst/>
                <a:latin typeface="+mj-lt"/>
                <a:ea typeface="+mj-ea"/>
                <a:cs typeface="+mj-cs"/>
                <a:sym typeface="Avenir Roman"/>
              </a:rPr>
              <a:t>Think of velocity as a fact.  You may be able to influence it, but don’t try to change it without making other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92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of Done at all levels: Development, QA, Integration, </a:t>
            </a:r>
            <a:r>
              <a:rPr lang="en-US" dirty="0" err="1"/>
              <a:t>DoneDone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If</a:t>
            </a:r>
            <a:r>
              <a:rPr lang="en-US" baseline="0" dirty="0"/>
              <a:t> you have clearly defined rules for when a story is done at each step of the process, you don’t have to worry about getting asked this question.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1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or your team ever feel like this when hearing</a:t>
            </a:r>
            <a:r>
              <a:rPr lang="en-US" baseline="0" dirty="0"/>
              <a:t> that the requirements have changed? (click)</a:t>
            </a:r>
          </a:p>
          <a:p>
            <a:r>
              <a:rPr lang="en-US" baseline="0" dirty="0"/>
              <a:t>Change is integral in the Agile Methodology.  The trick is minimizing the severity of the change.</a:t>
            </a:r>
          </a:p>
          <a:p>
            <a:r>
              <a:rPr lang="en-US" baseline="0" dirty="0"/>
              <a:t>Do your homework up front, and deliver and demo to your clients often, and hopefully the impact of the change will be minimalized</a:t>
            </a:r>
          </a:p>
          <a:p>
            <a:r>
              <a:rPr lang="en-US" baseline="0" dirty="0"/>
              <a:t>Feedback is what we want!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99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</a:t>
            </a:r>
            <a:r>
              <a:rPr lang="en-US" baseline="0" dirty="0"/>
              <a:t> scrum says that all changes must be prioritized and implemented into a new sprint.</a:t>
            </a:r>
          </a:p>
          <a:p>
            <a:r>
              <a:rPr lang="en-US" baseline="0" dirty="0"/>
              <a:t>This is one of the reasons why we only work in 2 week increments – it isn’t that long of a wait.</a:t>
            </a:r>
          </a:p>
          <a:p>
            <a:r>
              <a:rPr lang="en-US" baseline="0" dirty="0"/>
              <a:t>However, some changes get more backing and there are always exceptions to the rule.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15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have questions…I will ask some questions for you!</a:t>
            </a:r>
          </a:p>
        </p:txBody>
      </p:sp>
    </p:spTree>
    <p:extLst>
      <p:ext uri="{BB962C8B-B14F-4D97-AF65-F5344CB8AC3E}">
        <p14:creationId xmlns:p14="http://schemas.microsoft.com/office/powerpoint/2010/main" val="2325317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</a:t>
            </a:r>
            <a:r>
              <a:rPr lang="en-US" baseline="0" dirty="0"/>
              <a:t> it isn’t.  Each company needs to really think about their current process and future processes.  Be thoughtful in making changes.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</a:t>
            </a:r>
            <a:r>
              <a:rPr lang="en-US" baseline="0" dirty="0"/>
              <a:t> Methodology with multiple defined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0" dirty="0"/>
              <a:t>Set of principles we follow every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0" dirty="0"/>
              <a:t>Manifesto/Mission Statement that we believe in and follow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0" dirty="0"/>
              <a:t>Incremental process – smaller parts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0" dirty="0"/>
              <a:t>Feedback loops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2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Little a</a:t>
            </a:r>
            <a:r>
              <a:rPr lang="en-US" baseline="0" dirty="0"/>
              <a:t> – a mind set.  Literally living the manifesto.  Getting products to the user faster and taking feedback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Big A – processes, what some “think” it should be.  Prescribing process vs doing what is needed/right. 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Wait…isn’t one of the lines in the manifesto “</a:t>
            </a:r>
            <a:r>
              <a:rPr lang="en-US" dirty="0"/>
              <a:t>Individuals</a:t>
            </a:r>
            <a:r>
              <a:rPr lang="en-US" baseline="0" dirty="0"/>
              <a:t> &amp; Interactions OVER Processes and Tools</a:t>
            </a:r>
            <a:r>
              <a:rPr lang="en-US" dirty="0"/>
              <a:t>“?</a:t>
            </a:r>
          </a:p>
        </p:txBody>
      </p:sp>
    </p:spTree>
    <p:extLst>
      <p:ext uri="{BB962C8B-B14F-4D97-AF65-F5344CB8AC3E}">
        <p14:creationId xmlns:p14="http://schemas.microsoft.com/office/powerpoint/2010/main" val="230130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</a:t>
            </a:r>
            <a:r>
              <a:rPr lang="en-US" baseline="0" dirty="0"/>
              <a:t> this!</a:t>
            </a:r>
          </a:p>
          <a:p>
            <a:r>
              <a:rPr lang="en-US" baseline="0" dirty="0"/>
              <a:t>Hang it in your space!</a:t>
            </a:r>
          </a:p>
          <a:p>
            <a:r>
              <a:rPr lang="en-US" baseline="0" dirty="0"/>
              <a:t>Live by these concepts and you will be 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implementation of Agile is Scrum</a:t>
            </a:r>
          </a:p>
          <a:p>
            <a:r>
              <a:rPr lang="en-US" dirty="0"/>
              <a:t>Create</a:t>
            </a:r>
            <a:r>
              <a:rPr lang="en-US" baseline="0" dirty="0"/>
              <a:t> and prune a Product Backlog</a:t>
            </a:r>
          </a:p>
          <a:p>
            <a:r>
              <a:rPr lang="en-US" baseline="0" dirty="0"/>
              <a:t>Hold Sprint Planning Meetings every iteration</a:t>
            </a:r>
          </a:p>
          <a:p>
            <a:r>
              <a:rPr lang="en-US" baseline="0" dirty="0"/>
              <a:t>Create a Sprint Backlog from the Sprint Planning Meeting</a:t>
            </a:r>
          </a:p>
          <a:p>
            <a:r>
              <a:rPr lang="en-US" baseline="0" dirty="0"/>
              <a:t>Hold Daily Scrums – What did yesterday; What doing today; Any Impediments</a:t>
            </a:r>
          </a:p>
          <a:p>
            <a:r>
              <a:rPr lang="en-US" baseline="0" dirty="0"/>
              <a:t>Implement stories during Sprint Iteration (2 – 4 weeks)</a:t>
            </a:r>
          </a:p>
          <a:p>
            <a:r>
              <a:rPr lang="en-US" baseline="0" dirty="0"/>
              <a:t>Create Potentially Shippable product at end of Sprint</a:t>
            </a:r>
          </a:p>
          <a:p>
            <a:r>
              <a:rPr lang="en-US" baseline="0" dirty="0"/>
              <a:t>Sprint Review with all Stake holders (Feedback loop!) – Don’t be a peacock!</a:t>
            </a:r>
          </a:p>
          <a:p>
            <a:r>
              <a:rPr lang="en-US" baseline="0" dirty="0"/>
              <a:t>Sprint Retrospective with Sprint Team – What did we do good? What could be improved?</a:t>
            </a:r>
          </a:p>
          <a:p>
            <a:r>
              <a:rPr lang="en-US" baseline="0" dirty="0"/>
              <a:t>Start over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7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development is important</a:t>
            </a:r>
            <a:r>
              <a:rPr lang="en-US" baseline="0" dirty="0"/>
              <a:t> for many reasons.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product in front of users quicker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feedback from users in a faster manner</a:t>
            </a:r>
            <a:endParaRPr lang="en-US" baseline="0" dirty="0"/>
          </a:p>
          <a:p>
            <a:pPr marL="457200" indent="-457200">
              <a:buFont typeface="+mj-lt"/>
              <a:buAutoNum type="arabicPeriod"/>
            </a:pPr>
            <a:r>
              <a:rPr lang="en-US" baseline="0" dirty="0"/>
              <a:t>Able to adapt to change before too far set in one path</a:t>
            </a:r>
          </a:p>
          <a:p>
            <a:pPr marL="457200" indent="-457200">
              <a:buFont typeface="+mj-lt"/>
              <a:buAutoNum type="arabicPeriod"/>
            </a:pPr>
            <a:r>
              <a:rPr lang="en-US" baseline="0" dirty="0"/>
              <a:t>Feeling of accomplishment – bite sized pieces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2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many of your teams feel like this?  And then you get this question: (NEXT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4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Daily</a:t>
            </a:r>
            <a:r>
              <a:rPr lang="en-US" baseline="0" dirty="0"/>
              <a:t> Standups are NOT a requirement of Agile.  They are a requirement of SCRUM.</a:t>
            </a:r>
          </a:p>
          <a:p>
            <a:endParaRPr lang="en-US" baseline="0" dirty="0"/>
          </a:p>
          <a:p>
            <a:r>
              <a:rPr lang="en-US" baseline="0" dirty="0"/>
              <a:t>If you are implementing Scrum, the Daily Standup is the point where we get the following questions asked: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aseline="0" dirty="0"/>
              <a:t>What did you do yesterday? What doing today? Any impediments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This is important for multiple reasons.  </a:t>
            </a:r>
          </a:p>
          <a:p>
            <a:pPr marL="457200" indent="-457200">
              <a:buFont typeface="+mj-lt"/>
              <a:buAutoNum type="arabicPeriod"/>
            </a:pPr>
            <a:r>
              <a:rPr lang="en-US" baseline="0" dirty="0"/>
              <a:t>Transparency.  Scrum teams are supposed to be Self-Organizing.  Therefore, they have to communicate and know what is going on with the team.  </a:t>
            </a:r>
          </a:p>
          <a:p>
            <a:pPr marL="457200" indent="-457200">
              <a:buFont typeface="+mj-lt"/>
              <a:buAutoNum type="arabicPeriod"/>
            </a:pPr>
            <a:r>
              <a:rPr lang="en-US" baseline="0" dirty="0"/>
              <a:t>Commitment.  When a team member says they will work on X today, the rest of the team knows they will get an update on X tomorrow</a:t>
            </a:r>
          </a:p>
          <a:p>
            <a:pPr marL="457200" indent="-457200">
              <a:buFont typeface="+mj-lt"/>
              <a:buAutoNum type="arabicPeriod"/>
            </a:pPr>
            <a:r>
              <a:rPr lang="en-US" baseline="0" dirty="0"/>
              <a:t>Collaboration. If there are impediments, the Scrum Master can help, or a team member with knowledge can help after the standup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38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official answer is “YES!!! Stand up!!”</a:t>
            </a:r>
          </a:p>
          <a:p>
            <a:r>
              <a:rPr lang="en-US" baseline="0" dirty="0"/>
              <a:t>However, if you think about what we discussed on the previous slide, the stand up is just to foster collaboration.</a:t>
            </a:r>
          </a:p>
          <a:p>
            <a:r>
              <a:rPr lang="en-US" baseline="0" dirty="0"/>
              <a:t>If you are sitting down at a computer, you are more likely to get distracted</a:t>
            </a:r>
          </a:p>
          <a:p>
            <a:r>
              <a:rPr lang="en-US" baseline="0" dirty="0"/>
              <a:t>You are also more comfortable.  With a </a:t>
            </a:r>
            <a:r>
              <a:rPr lang="en-US" baseline="0" dirty="0" err="1"/>
              <a:t>timebox</a:t>
            </a:r>
            <a:r>
              <a:rPr lang="en-US" baseline="0" dirty="0"/>
              <a:t> of only 15 minutes, you should be more inclined to say the basics and have more in depth conversations at a later time.</a:t>
            </a:r>
          </a:p>
        </p:txBody>
      </p:sp>
    </p:spTree>
    <p:extLst>
      <p:ext uri="{BB962C8B-B14F-4D97-AF65-F5344CB8AC3E}">
        <p14:creationId xmlns:p14="http://schemas.microsoft.com/office/powerpoint/2010/main" val="200166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85800" y="1844674"/>
            <a:ext cx="7772400" cy="20415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half" idx="1"/>
          </p:nvPr>
        </p:nvSpPr>
        <p:spPr>
          <a:xfrm>
            <a:off x="1371600" y="3886200"/>
            <a:ext cx="6400799" cy="29718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457200" y="-868365"/>
            <a:ext cx="8229600" cy="11430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t>Title 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xfrm rot="5400000">
            <a:off x="-5920584" y="-8481219"/>
            <a:ext cx="4525965" cy="82296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 rot="5400000">
            <a:off x="4732337" y="114300"/>
            <a:ext cx="5851527" cy="20574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t>Title Text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xfrm rot="5400000">
            <a:off x="-5478464" y="-5829302"/>
            <a:ext cx="5851527" cy="60198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small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599" cy="5257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57200" y="256809"/>
            <a:ext cx="8229600" cy="1178656"/>
          </a:xfrm>
          <a:prstGeom prst="rect">
            <a:avLst/>
          </a:prstGeom>
        </p:spPr>
        <p:txBody>
          <a:bodyPr/>
          <a:lstStyle>
            <a:lvl1pPr algn="l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457200" y="1435464"/>
            <a:ext cx="4040188" cy="73941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9227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553200" y="6166234"/>
            <a:ext cx="2133600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xfrm>
            <a:off x="6553200" y="6166234"/>
            <a:ext cx="2133600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0"/>
            <a:ext cx="3008315" cy="143510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792288" y="3086100"/>
            <a:ext cx="5486399" cy="2281239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399" cy="14906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348794"/>
            <a:ext cx="2133600" cy="380233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spAutoFit/>
          </a:bodyPr>
          <a:lstStyle>
            <a:lvl1pPr indent="-88900">
              <a:buClr>
                <a:srgbClr val="000000"/>
              </a:buClr>
              <a:buSzPct val="1000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1397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Trebuchet M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58371" marR="0" indent="-123371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Trebuchet MS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168400" marR="0" indent="-101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Trebuchet M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61160" marR="0" indent="-1625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Trebuchet MS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18360" marR="0" indent="-1625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Trebuchet MS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75560" marR="0" indent="-1625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Trebuchet M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32760" marR="0" indent="-1625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Trebuchet M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89959" marR="0" indent="-1625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Trebuchet M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947159" marR="0" indent="-1625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Trebuchet MS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-889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peakerrate.com/speakers/133371-htooill" TargetMode="External"/><Relationship Id="rId2" Type="http://schemas.openxmlformats.org/officeDocument/2006/relationships/hyperlink" Target="mailto:Heather.Tooill@leadingedje.com?subject=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457200" y="92074"/>
            <a:ext cx="5896947" cy="58515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5300" b="1"/>
            </a:pPr>
            <a:r>
              <a:rPr dirty="0"/>
              <a:t>Converting to Agile: </a:t>
            </a:r>
          </a:p>
          <a:p>
            <a:pPr>
              <a:defRPr sz="5300" b="1"/>
            </a:pPr>
            <a:endParaRPr dirty="0"/>
          </a:p>
          <a:p>
            <a:pPr>
              <a:defRPr sz="5300" b="1"/>
            </a:pPr>
            <a:r>
              <a:rPr lang="en-US" dirty="0"/>
              <a:t>You want me to do what? But Why?!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23" y="2946265"/>
            <a:ext cx="2484661" cy="36690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432781" y="161229"/>
            <a:ext cx="8229600" cy="15081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/>
            </a:lvl1pPr>
          </a:lstStyle>
          <a:p>
            <a:pPr>
              <a:defRPr sz="1800"/>
            </a:pPr>
            <a:r>
              <a:rPr sz="7200" b="1" dirty="0"/>
              <a:t>Scrum Basics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5" y="1405720"/>
            <a:ext cx="8903871" cy="51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4788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3140242" y="1320623"/>
            <a:ext cx="6003758" cy="333692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200"/>
            </a:lvl1pPr>
          </a:lstStyle>
          <a:p>
            <a:pPr>
              <a:defRPr sz="1800"/>
            </a:pPr>
            <a:r>
              <a:rPr sz="6200" dirty="0"/>
              <a:t>Why are we being asked to produce code every 2 weeks?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0" y="2752550"/>
            <a:ext cx="3390900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379" y="493295"/>
            <a:ext cx="4800600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Developers: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457200" y="92073"/>
            <a:ext cx="8229600" cy="648250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/>
            </a:pPr>
            <a:endParaRPr/>
          </a:p>
        </p:txBody>
      </p:sp>
      <p:pic>
        <p:nvPicPr>
          <p:cNvPr id="14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550" y="812800"/>
            <a:ext cx="6502400" cy="523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457200" y="92073"/>
            <a:ext cx="8229600" cy="64825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/>
            </a:lvl1pPr>
          </a:lstStyle>
          <a:p>
            <a:pPr>
              <a:defRPr sz="1800"/>
            </a:pPr>
            <a:r>
              <a:rPr sz="6200"/>
              <a:t>Why do we have to have a 15 minute stand-up meeting every morning?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457200" y="92073"/>
            <a:ext cx="8229600" cy="64825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/>
            </a:lvl1pPr>
          </a:lstStyle>
          <a:p>
            <a:pPr>
              <a:defRPr sz="1800"/>
            </a:pPr>
            <a:r>
              <a:rPr sz="6200" dirty="0"/>
              <a:t>Why </a:t>
            </a:r>
            <a:r>
              <a:rPr lang="en-US" sz="6200" dirty="0"/>
              <a:t>is it called a “Stand-Up”? </a:t>
            </a:r>
            <a:br>
              <a:rPr lang="en-US" sz="6200" dirty="0"/>
            </a:br>
            <a:br>
              <a:rPr lang="en-US" dirty="0"/>
            </a:br>
            <a:r>
              <a:rPr lang="en-US" sz="6200" dirty="0"/>
              <a:t>Why is it important that we physically stand up?</a:t>
            </a:r>
            <a:endParaRPr sz="6200" dirty="0"/>
          </a:p>
        </p:txBody>
      </p:sp>
    </p:spTree>
    <p:extLst>
      <p:ext uri="{BB962C8B-B14F-4D97-AF65-F5344CB8AC3E}">
        <p14:creationId xmlns:p14="http://schemas.microsoft.com/office/powerpoint/2010/main" val="292281233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455"/>
            <a:ext cx="9156032" cy="6825481"/>
          </a:xfrm>
          <a:prstGeom prst="rect">
            <a:avLst/>
          </a:prstGeom>
        </p:spPr>
      </p:pic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2" y="92074"/>
            <a:ext cx="6100010" cy="12674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/>
            </a:lvl1pPr>
          </a:lstStyle>
          <a:p>
            <a:pPr>
              <a:defRPr sz="1800"/>
            </a:pPr>
            <a:r>
              <a:rPr sz="4400" dirty="0"/>
              <a:t>What is a Retrospective</a:t>
            </a:r>
            <a:r>
              <a:rPr lang="en-US" sz="4400" dirty="0"/>
              <a:t>?</a:t>
            </a:r>
            <a:endParaRPr sz="4400" dirty="0"/>
          </a:p>
        </p:txBody>
      </p:sp>
      <p:sp>
        <p:nvSpPr>
          <p:cNvPr id="5" name="Shape 146"/>
          <p:cNvSpPr txBox="1">
            <a:spLocks/>
          </p:cNvSpPr>
          <p:nvPr/>
        </p:nvSpPr>
        <p:spPr>
          <a:xfrm>
            <a:off x="2959768" y="5690936"/>
            <a:ext cx="6075947" cy="1142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 anchor="ctr">
            <a:normAutofit fontScale="82500" lnSpcReduction="20000"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>
              <a:defRPr sz="1800"/>
            </a:pPr>
            <a:r>
              <a:rPr lang="en-US" sz="4400" dirty="0"/>
              <a:t>And why do we need to have one?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7906"/>
            <a:ext cx="9144000" cy="5044440"/>
          </a:xfrm>
          <a:prstGeom prst="rect">
            <a:avLst/>
          </a:prstGeom>
        </p:spPr>
      </p:pic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xfrm>
            <a:off x="457200" y="92073"/>
            <a:ext cx="8229600" cy="241049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200"/>
            </a:lvl1pPr>
          </a:lstStyle>
          <a:p>
            <a:pPr>
              <a:defRPr sz="1800"/>
            </a:pPr>
            <a:r>
              <a:rPr sz="4400" dirty="0"/>
              <a:t>What the heck is a ‘Self-Organizing’ team and why is it important?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28298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/>
            </a:lvl1pPr>
          </a:lstStyle>
          <a:p>
            <a:pPr>
              <a:defRPr sz="1800"/>
            </a:pPr>
            <a:r>
              <a:rPr sz="6200" dirty="0"/>
              <a:t>What is velocity and why do I care?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9" y="2921919"/>
            <a:ext cx="7811001" cy="379671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457200" y="92073"/>
            <a:ext cx="8229600" cy="64825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/>
            </a:lvl1pPr>
          </a:lstStyle>
          <a:p>
            <a:pPr>
              <a:defRPr sz="1800"/>
            </a:pPr>
            <a:r>
              <a:rPr lang="en-US" sz="6200" dirty="0"/>
              <a:t>How do I know when something is Done?</a:t>
            </a:r>
            <a:endParaRPr sz="6200" dirty="0"/>
          </a:p>
        </p:txBody>
      </p:sp>
    </p:spTree>
    <p:extLst>
      <p:ext uri="{BB962C8B-B14F-4D97-AF65-F5344CB8AC3E}">
        <p14:creationId xmlns:p14="http://schemas.microsoft.com/office/powerpoint/2010/main" val="404546425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457200" y="92073"/>
            <a:ext cx="8229600" cy="32579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/>
            </a:lvl1pPr>
          </a:lstStyle>
          <a:p>
            <a:pPr>
              <a:defRPr sz="1800"/>
            </a:pPr>
            <a:r>
              <a:rPr sz="6200" dirty="0"/>
              <a:t>What do you mean the requirements changed?!?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6" y="3349998"/>
            <a:ext cx="6400800" cy="322458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457200" y="92074"/>
            <a:ext cx="5896947" cy="58515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5300" b="1"/>
            </a:pPr>
            <a:r>
              <a:rPr dirty="0"/>
              <a:t>Converting to Agile: </a:t>
            </a:r>
          </a:p>
          <a:p>
            <a:pPr>
              <a:defRPr sz="5300" b="1"/>
            </a:pPr>
            <a:endParaRPr dirty="0"/>
          </a:p>
          <a:p>
            <a:pPr>
              <a:defRPr sz="5300" b="1"/>
            </a:pPr>
            <a:r>
              <a:rPr dirty="0"/>
              <a:t>Answering the Common Questions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23" y="2946265"/>
            <a:ext cx="2484661" cy="36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384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457200" y="92073"/>
            <a:ext cx="8229600" cy="64825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/>
            </a:lvl1pPr>
          </a:lstStyle>
          <a:p>
            <a:pPr>
              <a:defRPr sz="1800"/>
            </a:pPr>
            <a:r>
              <a:rPr sz="6200"/>
              <a:t>When do requirement changes get implemented/added to scope?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" y="0"/>
            <a:ext cx="91390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671" y="0"/>
            <a:ext cx="8229600" cy="6713621"/>
          </a:xfrm>
        </p:spPr>
        <p:txBody>
          <a:bodyPr/>
          <a:lstStyle/>
          <a:p>
            <a:r>
              <a:rPr lang="en-US" sz="8800" b="1" dirty="0"/>
              <a:t>What Questions have YOU been asked?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457200" y="841374"/>
            <a:ext cx="8229600" cy="2394349"/>
          </a:xfrm>
          <a:prstGeom prst="rect">
            <a:avLst/>
          </a:prstGeom>
        </p:spPr>
        <p:txBody>
          <a:bodyPr>
            <a:normAutofit/>
          </a:bodyPr>
          <a:lstStyle>
            <a:lvl1pPr defTabSz="475487">
              <a:defRPr sz="9100"/>
            </a:lvl1pPr>
          </a:lstStyle>
          <a:p>
            <a:r>
              <a:t>Thank You!</a:t>
            </a:r>
            <a:endParaRPr sz="5615"/>
          </a:p>
        </p:txBody>
      </p:sp>
      <p:sp>
        <p:nvSpPr>
          <p:cNvPr id="159" name="Shape 159"/>
          <p:cNvSpPr/>
          <p:nvPr/>
        </p:nvSpPr>
        <p:spPr>
          <a:xfrm>
            <a:off x="946018" y="3398887"/>
            <a:ext cx="7251963" cy="204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700"/>
              <a:t>Heather Tooill</a:t>
            </a:r>
          </a:p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700"/>
              <a:t>Leading EDJE</a:t>
            </a:r>
          </a:p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7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Heather.Tooill@leadingedje.com</a:t>
            </a:r>
            <a:endParaRPr sz="2700"/>
          </a:p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700"/>
              <a:t>@HeatherTooill</a:t>
            </a:r>
          </a:p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7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http://speakerrate.com/speakers/133371-htooill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64705"/>
          </a:xfrm>
        </p:spPr>
        <p:txBody>
          <a:bodyPr/>
          <a:lstStyle/>
          <a:p>
            <a:r>
              <a:rPr lang="en-US" dirty="0"/>
              <a:t>Implementing agile with small teams</a:t>
            </a:r>
          </a:p>
        </p:txBody>
      </p:sp>
    </p:spTree>
    <p:extLst>
      <p:ext uri="{BB962C8B-B14F-4D97-AF65-F5344CB8AC3E}">
        <p14:creationId xmlns:p14="http://schemas.microsoft.com/office/powerpoint/2010/main" val="261359899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073" y="1010652"/>
            <a:ext cx="8229600" cy="4824664"/>
          </a:xfrm>
        </p:spPr>
        <p:txBody>
          <a:bodyPr/>
          <a:lstStyle/>
          <a:p>
            <a:r>
              <a:rPr lang="en-US" dirty="0"/>
              <a:t>Why is Agile so much “Better” than my current process?</a:t>
            </a:r>
          </a:p>
        </p:txBody>
      </p:sp>
    </p:spTree>
    <p:extLst>
      <p:ext uri="{BB962C8B-B14F-4D97-AF65-F5344CB8AC3E}">
        <p14:creationId xmlns:p14="http://schemas.microsoft.com/office/powerpoint/2010/main" val="326078614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073" y="1010652"/>
            <a:ext cx="8229600" cy="4824664"/>
          </a:xfrm>
        </p:spPr>
        <p:txBody>
          <a:bodyPr/>
          <a:lstStyle/>
          <a:p>
            <a:r>
              <a:rPr lang="en-US" dirty="0"/>
              <a:t>So…We don’t need Requirements Right?!</a:t>
            </a:r>
          </a:p>
        </p:txBody>
      </p:sp>
    </p:spTree>
    <p:extLst>
      <p:ext uri="{BB962C8B-B14F-4D97-AF65-F5344CB8AC3E}">
        <p14:creationId xmlns:p14="http://schemas.microsoft.com/office/powerpoint/2010/main" val="90653012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27821"/>
          </a:xfrm>
        </p:spPr>
        <p:txBody>
          <a:bodyPr/>
          <a:lstStyle/>
          <a:p>
            <a:r>
              <a:rPr lang="en-US" dirty="0"/>
              <a:t>What is the difference between a Story and a Task?</a:t>
            </a:r>
          </a:p>
        </p:txBody>
      </p:sp>
    </p:spTree>
    <p:extLst>
      <p:ext uri="{BB962C8B-B14F-4D97-AF65-F5344CB8AC3E}">
        <p14:creationId xmlns:p14="http://schemas.microsoft.com/office/powerpoint/2010/main" val="284817470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27821"/>
          </a:xfrm>
        </p:spPr>
        <p:txBody>
          <a:bodyPr/>
          <a:lstStyle/>
          <a:p>
            <a:r>
              <a:rPr lang="en-US" dirty="0"/>
              <a:t>Do I have to be Scrum to still be Agile?</a:t>
            </a:r>
          </a:p>
        </p:txBody>
      </p:sp>
    </p:spTree>
    <p:extLst>
      <p:ext uri="{BB962C8B-B14F-4D97-AF65-F5344CB8AC3E}">
        <p14:creationId xmlns:p14="http://schemas.microsoft.com/office/powerpoint/2010/main" val="16588036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/>
          </a:p>
        </p:txBody>
      </p:sp>
      <p:pic>
        <p:nvPicPr>
          <p:cNvPr id="2052" name="Picture 6" descr="MCC-sponsor-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23338" cy="667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8909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6998"/>
            <a:ext cx="9144000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457200" y="92073"/>
            <a:ext cx="8229600" cy="1508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/>
            </a:pPr>
            <a:r>
              <a:rPr sz="5400" b="1" dirty="0"/>
              <a:t>A Little About Me</a:t>
            </a:r>
          </a:p>
        </p:txBody>
      </p:sp>
      <p:sp>
        <p:nvSpPr>
          <p:cNvPr id="116" name="Shape 116"/>
          <p:cNvSpPr/>
          <p:nvPr/>
        </p:nvSpPr>
        <p:spPr>
          <a:xfrm>
            <a:off x="291309" y="1684388"/>
            <a:ext cx="8731393" cy="310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18350" indent="-218350">
              <a:buSzPct val="1000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/>
              <a:t>Manager of Solutions Delivery &amp; Scrum Master</a:t>
            </a:r>
            <a:r>
              <a:rPr sz="2800" dirty="0"/>
              <a:t> with Leading EDJE in Columbus, Ohio</a:t>
            </a:r>
          </a:p>
          <a:p>
            <a:pPr marL="218350" indent="-218350">
              <a:buSzPct val="1000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Java Developer for 9 years in multiple industries</a:t>
            </a:r>
          </a:p>
          <a:p>
            <a:pPr marL="218350" indent="-218350">
              <a:buSzPct val="1000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Passionate about Agile</a:t>
            </a:r>
          </a:p>
          <a:p>
            <a:pPr marL="218350" indent="-218350">
              <a:buSzPct val="1000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800" dirty="0"/>
              <a:t>Got my PMI-ACP in December of 2014</a:t>
            </a:r>
            <a:endParaRPr lang="en-US" sz="2800" dirty="0"/>
          </a:p>
          <a:p>
            <a:pPr marL="218350" indent="-218350">
              <a:buSzPct val="1000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/>
              <a:t>Got my PSM 1 in March 2016</a:t>
            </a:r>
            <a:endParaRPr sz="2800" dirty="0"/>
          </a:p>
          <a:p>
            <a:pPr marL="218350" indent="-218350">
              <a:buSzPct val="1000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/>
              <a:t>Experience as a Scrum Master, BA, and A</a:t>
            </a:r>
            <a:r>
              <a:rPr sz="2800" dirty="0"/>
              <a:t>gile</a:t>
            </a:r>
            <a:r>
              <a:rPr lang="en-US" sz="2800" dirty="0"/>
              <a:t> Coach</a:t>
            </a:r>
            <a:endParaRPr sz="2800" dirty="0"/>
          </a:p>
        </p:txBody>
      </p:sp>
      <p:pic>
        <p:nvPicPr>
          <p:cNvPr id="117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8800" y="5575300"/>
            <a:ext cx="4394200" cy="762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127797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457200" y="92073"/>
            <a:ext cx="8229600" cy="1508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/>
            </a:pPr>
            <a:r>
              <a:rPr sz="4400"/>
              <a:t>Itinerary</a:t>
            </a:r>
          </a:p>
        </p:txBody>
      </p:sp>
      <p:sp>
        <p:nvSpPr>
          <p:cNvPr id="120" name="Shape 120"/>
          <p:cNvSpPr/>
          <p:nvPr/>
        </p:nvSpPr>
        <p:spPr>
          <a:xfrm>
            <a:off x="747024" y="1976488"/>
            <a:ext cx="6648291" cy="3016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96332" indent="-296332">
              <a:buSzPct val="1000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sz="3800" dirty="0"/>
              <a:t>What is Agile?</a:t>
            </a:r>
          </a:p>
          <a:p>
            <a:pPr marL="296332" indent="-296332">
              <a:buSzPct val="1000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3800" dirty="0"/>
              <a:t>Agile Manifesto</a:t>
            </a:r>
          </a:p>
          <a:p>
            <a:pPr marL="296332" indent="-296332">
              <a:buSzPct val="1000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3800" dirty="0"/>
              <a:t>Scrum Basics</a:t>
            </a:r>
          </a:p>
          <a:p>
            <a:pPr marL="296332" indent="-296332">
              <a:buSzPct val="1000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3800" dirty="0"/>
              <a:t>Answering specific questions</a:t>
            </a:r>
          </a:p>
          <a:p>
            <a:pPr marL="296332" indent="-296332">
              <a:buSzPct val="1000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sz="3800" dirty="0"/>
              <a:t>Answering YOUR </a:t>
            </a:r>
            <a:r>
              <a:rPr sz="3800" dirty="0"/>
              <a:t>Questions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7497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6000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What is Agile?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4068601"/>
            <a:ext cx="5524500" cy="2495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76" y="1351706"/>
            <a:ext cx="3155970" cy="17752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1" y="4068601"/>
            <a:ext cx="3266649" cy="2107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4" y="1133679"/>
            <a:ext cx="3777411" cy="2332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08" y="3030678"/>
            <a:ext cx="31242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1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2444" y="1234070"/>
            <a:ext cx="7526419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Little ‘a’ Agile</a:t>
            </a:r>
          </a:p>
          <a:p>
            <a:pPr algn="ctr"/>
            <a:r>
              <a:rPr lang="en-US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vs.</a:t>
            </a:r>
          </a:p>
          <a:p>
            <a:pPr algn="ctr"/>
            <a:r>
              <a:rPr lang="en-US" sz="8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Big “A” Agile</a:t>
            </a:r>
          </a:p>
        </p:txBody>
      </p:sp>
    </p:spTree>
    <p:extLst>
      <p:ext uri="{BB962C8B-B14F-4D97-AF65-F5344CB8AC3E}">
        <p14:creationId xmlns:p14="http://schemas.microsoft.com/office/powerpoint/2010/main" val="1439143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457200" y="92073"/>
            <a:ext cx="8229600" cy="15081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/>
            </a:lvl1pPr>
          </a:lstStyle>
          <a:p>
            <a:pPr>
              <a:defRPr sz="1800"/>
            </a:pPr>
            <a:r>
              <a:rPr sz="6200"/>
              <a:t>Agile Manifesto</a:t>
            </a:r>
          </a:p>
        </p:txBody>
      </p:sp>
      <p:sp>
        <p:nvSpPr>
          <p:cNvPr id="123" name="Shape 123"/>
          <p:cNvSpPr/>
          <p:nvPr/>
        </p:nvSpPr>
        <p:spPr>
          <a:xfrm>
            <a:off x="265052" y="2187906"/>
            <a:ext cx="8613893" cy="21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700" b="1" dirty="0"/>
              <a:t>Individuals and interactions </a:t>
            </a:r>
            <a:r>
              <a:rPr sz="2700" dirty="0"/>
              <a:t>over processes and tools</a:t>
            </a:r>
          </a:p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700" b="1" dirty="0"/>
              <a:t>Working software</a:t>
            </a:r>
            <a:r>
              <a:rPr sz="2700" dirty="0"/>
              <a:t> over comprehensive documentation</a:t>
            </a:r>
          </a:p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700" b="1" dirty="0"/>
              <a:t>Customer collaboration</a:t>
            </a:r>
            <a:r>
              <a:rPr sz="2700" dirty="0"/>
              <a:t> over contract negotiation</a:t>
            </a:r>
          </a:p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2700" b="1" dirty="0"/>
              <a:t>Responding to change</a:t>
            </a:r>
            <a:r>
              <a:rPr sz="2700" dirty="0"/>
              <a:t> over following a plan</a:t>
            </a:r>
          </a:p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endParaRPr sz="2700" dirty="0"/>
          </a:p>
        </p:txBody>
      </p:sp>
      <p:sp>
        <p:nvSpPr>
          <p:cNvPr id="2" name="TextBox 1"/>
          <p:cNvSpPr txBox="1"/>
          <p:nvPr/>
        </p:nvSpPr>
        <p:spPr>
          <a:xfrm>
            <a:off x="553453" y="4547937"/>
            <a:ext cx="8025063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/>
              <a:t>That is, while there is value in the items on</a:t>
            </a:r>
          </a:p>
          <a:p>
            <a:pPr algn="ctr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/>
              <a:t>the right, we value the items on the left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MORE</a:t>
            </a:r>
            <a:r>
              <a:rPr lang="en-US" sz="3200" dirty="0"/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1288</Words>
  <Application>Microsoft Office PowerPoint</Application>
  <PresentationFormat>On-screen Show (4:3)</PresentationFormat>
  <Paragraphs>127</Paragraphs>
  <Slides>27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Avenir Roman</vt:lpstr>
      <vt:lpstr>Calibri</vt:lpstr>
      <vt:lpstr>Helvetica</vt:lpstr>
      <vt:lpstr>Trebuchet MS</vt:lpstr>
      <vt:lpstr>Default</vt:lpstr>
      <vt:lpstr>Converting to Agile:   You want me to do what? But Why?!</vt:lpstr>
      <vt:lpstr>Converting to Agile:   Answering the Common Questions</vt:lpstr>
      <vt:lpstr>PowerPoint Presentation</vt:lpstr>
      <vt:lpstr>A Little About Me</vt:lpstr>
      <vt:lpstr>Itinerary</vt:lpstr>
      <vt:lpstr>PowerPoint Presentation</vt:lpstr>
      <vt:lpstr>What is Agile?</vt:lpstr>
      <vt:lpstr>PowerPoint Presentation</vt:lpstr>
      <vt:lpstr>Agile Manifesto</vt:lpstr>
      <vt:lpstr>Scrum Basics</vt:lpstr>
      <vt:lpstr>Why are we being asked to produce code every 2 weeks?</vt:lpstr>
      <vt:lpstr>PowerPoint Presentation</vt:lpstr>
      <vt:lpstr>Why do we have to have a 15 minute stand-up meeting every morning?</vt:lpstr>
      <vt:lpstr>Why is it called a “Stand-Up”?   Why is it important that we physically stand up?</vt:lpstr>
      <vt:lpstr>What is a Retrospective?</vt:lpstr>
      <vt:lpstr>What the heck is a ‘Self-Organizing’ team and why is it important?</vt:lpstr>
      <vt:lpstr>What is velocity and why do I care?</vt:lpstr>
      <vt:lpstr>How do I know when something is Done?</vt:lpstr>
      <vt:lpstr>What do you mean the requirements changed?!?</vt:lpstr>
      <vt:lpstr>When do requirement changes get implemented/added to scope?</vt:lpstr>
      <vt:lpstr>What Questions have YOU been asked?</vt:lpstr>
      <vt:lpstr>Thank You!</vt:lpstr>
      <vt:lpstr>Implementing agile with small teams</vt:lpstr>
      <vt:lpstr>Why is Agile so much “Better” than my current process?</vt:lpstr>
      <vt:lpstr>So…We don’t need Requirements Right?!</vt:lpstr>
      <vt:lpstr>What is the difference between a Story and a Task?</vt:lpstr>
      <vt:lpstr>Do I have to be Scrum to still be Agile?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Converting to Agile:   Answering the Common Questions</dc:title>
  <cp:lastModifiedBy>Heather Tooill</cp:lastModifiedBy>
  <cp:revision>27</cp:revision>
  <dcterms:modified xsi:type="dcterms:W3CDTF">2016-09-08T21:51:02Z</dcterms:modified>
</cp:coreProperties>
</file>